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306" r:id="rId3"/>
    <p:sldId id="307" r:id="rId4"/>
    <p:sldId id="317" r:id="rId5"/>
    <p:sldId id="318" r:id="rId6"/>
    <p:sldId id="314" r:id="rId7"/>
    <p:sldId id="315" r:id="rId8"/>
    <p:sldId id="316" r:id="rId9"/>
    <p:sldId id="319" r:id="rId10"/>
    <p:sldId id="313" r:id="rId11"/>
    <p:sldId id="308" r:id="rId12"/>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7436" autoAdjust="0"/>
  </p:normalViewPr>
  <p:slideViewPr>
    <p:cSldViewPr>
      <p:cViewPr>
        <p:scale>
          <a:sx n="104" d="100"/>
          <a:sy n="104" d="100"/>
        </p:scale>
        <p:origin x="-174" y="15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61E9C46-4742-4155-A9EB-278513E83A8F}" type="datetimeFigureOut">
              <a:rPr lang="en-GB"/>
              <a:pPr>
                <a:defRPr/>
              </a:pPr>
              <a:t>24/05/2024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CDC14CC7-F901-48EF-8290-322EBA0851FD}" type="slidenum">
              <a:rPr lang="en-GB"/>
              <a:pPr>
                <a:defRPr/>
              </a:pPr>
              <a:t>‹#›</a:t>
            </a:fld>
            <a:endParaRPr lang="en-GB" dirty="0"/>
          </a:p>
        </p:txBody>
      </p:sp>
    </p:spTree>
    <p:extLst>
      <p:ext uri="{BB962C8B-B14F-4D97-AF65-F5344CB8AC3E}">
        <p14:creationId xmlns:p14="http://schemas.microsoft.com/office/powerpoint/2010/main" val="3196540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640D62-D094-47EF-B8AE-4ADD6C8918F8}" type="slidenum">
              <a:rPr lang="en-GB"/>
              <a:pPr>
                <a:defRPr/>
              </a:pPr>
              <a:t>‹#›</a:t>
            </a:fld>
            <a:endParaRPr lang="en-GB" dirty="0"/>
          </a:p>
        </p:txBody>
      </p:sp>
    </p:spTree>
    <p:extLst>
      <p:ext uri="{BB962C8B-B14F-4D97-AF65-F5344CB8AC3E}">
        <p14:creationId xmlns:p14="http://schemas.microsoft.com/office/powerpoint/2010/main" val="163797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E94DC74-31F4-4997-9F37-CFBCD353BC4E}" type="slidenum">
              <a:rPr lang="en-GB"/>
              <a:pPr>
                <a:defRPr/>
              </a:pPr>
              <a:t>‹#›</a:t>
            </a:fld>
            <a:endParaRPr lang="en-GB" dirty="0"/>
          </a:p>
        </p:txBody>
      </p:sp>
    </p:spTree>
    <p:extLst>
      <p:ext uri="{BB962C8B-B14F-4D97-AF65-F5344CB8AC3E}">
        <p14:creationId xmlns:p14="http://schemas.microsoft.com/office/powerpoint/2010/main" val="232269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D1E6DF-F7F5-4C5B-82F8-B480FF23C814}" type="slidenum">
              <a:rPr lang="en-GB"/>
              <a:pPr>
                <a:defRPr/>
              </a:pPr>
              <a:t>‹#›</a:t>
            </a:fld>
            <a:endParaRPr lang="en-GB" dirty="0"/>
          </a:p>
        </p:txBody>
      </p:sp>
    </p:spTree>
    <p:extLst>
      <p:ext uri="{BB962C8B-B14F-4D97-AF65-F5344CB8AC3E}">
        <p14:creationId xmlns:p14="http://schemas.microsoft.com/office/powerpoint/2010/main" val="100534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F91D1C-210C-4DAA-B2E0-924FE548B03A}" type="slidenum">
              <a:rPr lang="en-GB"/>
              <a:pPr>
                <a:defRPr/>
              </a:pPr>
              <a:t>‹#›</a:t>
            </a:fld>
            <a:endParaRPr lang="en-GB" dirty="0"/>
          </a:p>
        </p:txBody>
      </p:sp>
    </p:spTree>
    <p:extLst>
      <p:ext uri="{BB962C8B-B14F-4D97-AF65-F5344CB8AC3E}">
        <p14:creationId xmlns:p14="http://schemas.microsoft.com/office/powerpoint/2010/main" val="22487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3412C1-EB32-4739-A9B1-C95FAA89FC1E}" type="slidenum">
              <a:rPr lang="en-GB"/>
              <a:pPr>
                <a:defRPr/>
              </a:pPr>
              <a:t>‹#›</a:t>
            </a:fld>
            <a:endParaRPr lang="en-GB" dirty="0"/>
          </a:p>
        </p:txBody>
      </p:sp>
    </p:spTree>
    <p:extLst>
      <p:ext uri="{BB962C8B-B14F-4D97-AF65-F5344CB8AC3E}">
        <p14:creationId xmlns:p14="http://schemas.microsoft.com/office/powerpoint/2010/main" val="81047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27B79E3-4462-4092-8807-5C4BE5860998}" type="slidenum">
              <a:rPr lang="en-GB"/>
              <a:pPr>
                <a:defRPr/>
              </a:pPr>
              <a:t>‹#›</a:t>
            </a:fld>
            <a:endParaRPr lang="en-GB" dirty="0"/>
          </a:p>
        </p:txBody>
      </p:sp>
    </p:spTree>
    <p:extLst>
      <p:ext uri="{BB962C8B-B14F-4D97-AF65-F5344CB8AC3E}">
        <p14:creationId xmlns:p14="http://schemas.microsoft.com/office/powerpoint/2010/main" val="14380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8D9CBAA-4867-4F02-844F-03BF150E0F0B}" type="slidenum">
              <a:rPr lang="en-GB"/>
              <a:pPr>
                <a:defRPr/>
              </a:pPr>
              <a:t>‹#›</a:t>
            </a:fld>
            <a:endParaRPr lang="en-GB" dirty="0"/>
          </a:p>
        </p:txBody>
      </p:sp>
    </p:spTree>
    <p:extLst>
      <p:ext uri="{BB962C8B-B14F-4D97-AF65-F5344CB8AC3E}">
        <p14:creationId xmlns:p14="http://schemas.microsoft.com/office/powerpoint/2010/main" val="191609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034025E-CA00-4D86-AAF4-AAE2903C5DA7}" type="slidenum">
              <a:rPr lang="en-GB"/>
              <a:pPr>
                <a:defRPr/>
              </a:pPr>
              <a:t>‹#›</a:t>
            </a:fld>
            <a:endParaRPr lang="en-GB" dirty="0"/>
          </a:p>
        </p:txBody>
      </p:sp>
    </p:spTree>
    <p:extLst>
      <p:ext uri="{BB962C8B-B14F-4D97-AF65-F5344CB8AC3E}">
        <p14:creationId xmlns:p14="http://schemas.microsoft.com/office/powerpoint/2010/main" val="277679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9BA0ED0-3E42-4FF6-B1FF-CB5BC8BC4C2C}" type="slidenum">
              <a:rPr lang="en-GB"/>
              <a:pPr>
                <a:defRPr/>
              </a:pPr>
              <a:t>‹#›</a:t>
            </a:fld>
            <a:endParaRPr lang="en-GB" dirty="0"/>
          </a:p>
        </p:txBody>
      </p:sp>
    </p:spTree>
    <p:extLst>
      <p:ext uri="{BB962C8B-B14F-4D97-AF65-F5344CB8AC3E}">
        <p14:creationId xmlns:p14="http://schemas.microsoft.com/office/powerpoint/2010/main" val="399543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D3AF97-0B9A-4C46-816F-A0E318CDDA41}" type="slidenum">
              <a:rPr lang="en-GB"/>
              <a:pPr>
                <a:defRPr/>
              </a:pPr>
              <a:t>‹#›</a:t>
            </a:fld>
            <a:endParaRPr lang="en-GB" dirty="0"/>
          </a:p>
        </p:txBody>
      </p:sp>
    </p:spTree>
    <p:extLst>
      <p:ext uri="{BB962C8B-B14F-4D97-AF65-F5344CB8AC3E}">
        <p14:creationId xmlns:p14="http://schemas.microsoft.com/office/powerpoint/2010/main" val="14807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76910FE-6311-4867-B380-483940D9F567}" type="slidenum">
              <a:rPr lang="en-GB"/>
              <a:pPr>
                <a:defRPr/>
              </a:pPr>
              <a:t>‹#›</a:t>
            </a:fld>
            <a:endParaRPr lang="en-GB" dirty="0"/>
          </a:p>
        </p:txBody>
      </p:sp>
    </p:spTree>
    <p:extLst>
      <p:ext uri="{BB962C8B-B14F-4D97-AF65-F5344CB8AC3E}">
        <p14:creationId xmlns:p14="http://schemas.microsoft.com/office/powerpoint/2010/main" val="219287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975777B-3722-4DD7-9440-8F67DCC274F6}"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ov.wales/pupil-development-grant-acce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395288" y="1484313"/>
            <a:ext cx="8291512" cy="4897437"/>
          </a:xfrm>
        </p:spPr>
        <p:txBody>
          <a:bodyPr/>
          <a:lstStyle/>
          <a:p>
            <a:pPr algn="ctr" eaLnBrk="1" hangingPunct="1">
              <a:buFontTx/>
              <a:buNone/>
            </a:pPr>
            <a:r>
              <a:rPr lang="en-GB" altLang="en-US" sz="4400" smtClean="0"/>
              <a:t>Croeso</a:t>
            </a:r>
          </a:p>
          <a:p>
            <a:pPr algn="ctr" eaLnBrk="1" hangingPunct="1">
              <a:buFontTx/>
              <a:buNone/>
            </a:pPr>
            <a:r>
              <a:rPr lang="en-GB" altLang="en-US" sz="4400" smtClean="0"/>
              <a:t>Welcome</a:t>
            </a:r>
          </a:p>
          <a:p>
            <a:pPr algn="ctr" eaLnBrk="1" hangingPunct="1">
              <a:buFontTx/>
              <a:buNone/>
            </a:pPr>
            <a:endParaRPr lang="en-GB" altLang="en-US" sz="4400" smtClean="0"/>
          </a:p>
          <a:p>
            <a:pPr algn="ctr" eaLnBrk="1" hangingPunct="1">
              <a:buFontTx/>
              <a:buNone/>
            </a:pPr>
            <a:r>
              <a:rPr lang="en-GB" altLang="en-US" sz="4400" smtClean="0"/>
              <a:t>June 11</a:t>
            </a:r>
            <a:r>
              <a:rPr lang="en-GB" altLang="en-US" sz="4400" baseline="30000" smtClean="0"/>
              <a:t>th</a:t>
            </a:r>
            <a:r>
              <a:rPr lang="en-GB" altLang="en-US" sz="4400" smtClean="0"/>
              <a:t> 2019</a:t>
            </a: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79388" y="1341438"/>
            <a:ext cx="8713787" cy="5327650"/>
          </a:xfrm>
        </p:spPr>
        <p:txBody>
          <a:bodyPr/>
          <a:lstStyle/>
          <a:p>
            <a:pPr algn="ctr" eaLnBrk="1" hangingPunct="1">
              <a:lnSpc>
                <a:spcPct val="80000"/>
              </a:lnSpc>
              <a:buFontTx/>
              <a:buNone/>
              <a:defRPr/>
            </a:pPr>
            <a:r>
              <a:rPr lang="en-GB" altLang="en-US" sz="2000" dirty="0" smtClean="0"/>
              <a:t> </a:t>
            </a:r>
          </a:p>
          <a:p>
            <a:pPr marL="0" indent="0">
              <a:buFontTx/>
              <a:buNone/>
              <a:defRPr/>
            </a:pPr>
            <a:r>
              <a:rPr lang="en-GB" sz="1200" b="1" u="sng" cap="all" dirty="0"/>
              <a:t>PRESS </a:t>
            </a:r>
            <a:r>
              <a:rPr lang="en-GB" sz="1200" b="1" u="sng" cap="all" dirty="0" smtClean="0"/>
              <a:t>RELEASE from the welsh government </a:t>
            </a:r>
            <a:r>
              <a:rPr lang="en-GB" sz="1200" b="1" u="sng" cap="all" dirty="0" err="1" smtClean="0"/>
              <a:t>june</a:t>
            </a:r>
            <a:r>
              <a:rPr lang="en-GB" sz="1200" b="1" u="sng" cap="all" dirty="0" smtClean="0"/>
              <a:t> 10th 2019</a:t>
            </a:r>
          </a:p>
          <a:p>
            <a:pPr marL="0" indent="0">
              <a:buFontTx/>
              <a:buNone/>
              <a:defRPr/>
            </a:pPr>
            <a:endParaRPr lang="en-GB" sz="1200" b="1" cap="all" dirty="0"/>
          </a:p>
          <a:p>
            <a:pPr marL="0" indent="0">
              <a:buFontTx/>
              <a:buNone/>
              <a:defRPr/>
            </a:pPr>
            <a:r>
              <a:rPr lang="en-GB" sz="1200" b="1" dirty="0" smtClean="0"/>
              <a:t>You could be eligible to receive up to £200 to buy school uniform, equipment, sports kit and kit for activities outside of school for your child</a:t>
            </a:r>
          </a:p>
          <a:p>
            <a:pPr marL="0" indent="0">
              <a:buFontTx/>
              <a:buNone/>
              <a:defRPr/>
            </a:pPr>
            <a:r>
              <a:rPr lang="en-GB" sz="1200" b="1" dirty="0"/>
              <a:t>The Minister for Education, Kirsty Williams, is encouraging parents and carers to contact their local authority to see if they are eligible for the Pupil Development Grant (PDG) – Access</a:t>
            </a:r>
            <a:r>
              <a:rPr lang="en-GB" sz="1200" b="1" dirty="0" smtClean="0"/>
              <a:t>.</a:t>
            </a:r>
          </a:p>
          <a:p>
            <a:pPr marL="0" indent="0">
              <a:buFontTx/>
              <a:buNone/>
              <a:defRPr/>
            </a:pPr>
            <a:endParaRPr lang="en-GB" sz="1200" b="1" dirty="0"/>
          </a:p>
          <a:p>
            <a:pPr marL="0" indent="0">
              <a:buFontTx/>
              <a:buNone/>
              <a:defRPr/>
            </a:pPr>
            <a:r>
              <a:rPr lang="en-GB" sz="1200" dirty="0" smtClean="0"/>
              <a:t>The Welsh Government fund, which has doubled to over £5 million this year, supports families with the costs of school uniform and sports kit, and equipment for activities both inside and outside of school.</a:t>
            </a:r>
          </a:p>
          <a:p>
            <a:pPr marL="0" indent="0">
              <a:buFontTx/>
              <a:buNone/>
              <a:defRPr/>
            </a:pPr>
            <a:r>
              <a:rPr lang="en-GB" sz="1200" dirty="0" smtClean="0"/>
              <a:t>The grant is central to the Minister’s commitment to remove barriers to learning and ensure equity and excellence for all children and young people. </a:t>
            </a:r>
          </a:p>
          <a:p>
            <a:pPr marL="0" indent="0">
              <a:buFontTx/>
              <a:buNone/>
              <a:defRPr/>
            </a:pPr>
            <a:r>
              <a:rPr lang="en-GB" sz="1200" dirty="0" smtClean="0"/>
              <a:t>Through targeting looked after children and learners eligible for free school meals, it aims to help those families most in need of help with these expenses.</a:t>
            </a:r>
          </a:p>
          <a:p>
            <a:pPr marL="0" indent="0">
              <a:buFontTx/>
              <a:buNone/>
              <a:defRPr/>
            </a:pPr>
            <a:endParaRPr lang="en-GB" sz="1200" dirty="0" smtClean="0"/>
          </a:p>
          <a:p>
            <a:pPr marL="0" indent="0">
              <a:buFontTx/>
              <a:buNone/>
              <a:defRPr/>
            </a:pPr>
            <a:r>
              <a:rPr lang="en-GB" sz="1200" dirty="0" smtClean="0"/>
              <a:t>Kirsty Williams said,</a:t>
            </a:r>
          </a:p>
          <a:p>
            <a:pPr marL="0" indent="0">
              <a:buFontTx/>
              <a:buNone/>
              <a:defRPr/>
            </a:pPr>
            <a:r>
              <a:rPr lang="en-GB" sz="1200" dirty="0" smtClean="0"/>
              <a:t>No pupil should be forced to miss out on opportunities because of their personal circumstances and background. All learners should be encouraged to aim high and be supported to achieve their goals.</a:t>
            </a:r>
          </a:p>
          <a:p>
            <a:pPr marL="0" indent="0">
              <a:buFontTx/>
              <a:buNone/>
              <a:defRPr/>
            </a:pPr>
            <a:r>
              <a:rPr lang="en-GB" sz="1200" dirty="0" smtClean="0"/>
              <a:t>This fund aims to help address the greater disadvantage learners face simply by not being in a financial position to engage in extra-curricular, enrichment and after school activities.</a:t>
            </a:r>
          </a:p>
          <a:p>
            <a:pPr marL="0" indent="0">
              <a:buFontTx/>
              <a:buNone/>
              <a:defRPr/>
            </a:pPr>
            <a:endParaRPr lang="en-GB" sz="1200" dirty="0" smtClean="0"/>
          </a:p>
          <a:p>
            <a:pPr marL="0" indent="0">
              <a:buFontTx/>
              <a:buNone/>
              <a:defRPr/>
            </a:pPr>
            <a:r>
              <a:rPr lang="en-GB" sz="1200" dirty="0" smtClean="0"/>
              <a:t>For more information on eligibility and how to apply for this grant, please </a:t>
            </a:r>
            <a:r>
              <a:rPr lang="en-GB" sz="1200" b="1" dirty="0">
                <a:hlinkClick r:id="rId2"/>
              </a:rPr>
              <a:t>contact your local authority</a:t>
            </a:r>
            <a:r>
              <a:rPr lang="en-GB" sz="1200" dirty="0" smtClean="0"/>
              <a:t>.</a:t>
            </a:r>
          </a:p>
        </p:txBody>
      </p:sp>
      <p:pic>
        <p:nvPicPr>
          <p:cNvPr id="1126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9388" y="1233488"/>
            <a:ext cx="8880475" cy="5435600"/>
          </a:xfrm>
        </p:spPr>
        <p:txBody>
          <a:bodyPr/>
          <a:lstStyle/>
          <a:p>
            <a:pPr algn="ctr" eaLnBrk="1" hangingPunct="1">
              <a:lnSpc>
                <a:spcPct val="80000"/>
              </a:lnSpc>
              <a:buFontTx/>
              <a:buNone/>
              <a:defRPr/>
            </a:pPr>
            <a:r>
              <a:rPr lang="en-GB" altLang="en-US" sz="2000" dirty="0" smtClean="0"/>
              <a:t> </a:t>
            </a:r>
          </a:p>
          <a:p>
            <a:pPr marL="0" indent="0" algn="ctr" eaLnBrk="1" hangingPunct="1">
              <a:lnSpc>
                <a:spcPct val="80000"/>
              </a:lnSpc>
              <a:buFontTx/>
              <a:buNone/>
              <a:defRPr/>
            </a:pPr>
            <a:r>
              <a:rPr lang="en-GB" altLang="en-US" sz="2400" b="1" dirty="0" smtClean="0"/>
              <a:t>Thank you and  to keep following  </a:t>
            </a:r>
            <a:br>
              <a:rPr lang="en-GB" altLang="en-US" sz="2400" b="1" dirty="0" smtClean="0"/>
            </a:br>
            <a:r>
              <a:rPr lang="en-GB" altLang="en-US" sz="2400" b="1" dirty="0" smtClean="0"/>
              <a:t>Ysgol Rhiwabon Events go to ………..</a:t>
            </a:r>
            <a:r>
              <a:rPr lang="en-GB" altLang="en-US" sz="2000" b="1" dirty="0" smtClean="0"/>
              <a:t/>
            </a:r>
            <a:br>
              <a:rPr lang="en-GB" altLang="en-US" sz="2000" b="1" dirty="0" smtClean="0"/>
            </a:br>
            <a:endParaRPr lang="en-GB" altLang="en-US" sz="2000" b="1" dirty="0" smtClean="0"/>
          </a:p>
          <a:p>
            <a:pPr marL="0" indent="0" eaLnBrk="1" hangingPunct="1">
              <a:lnSpc>
                <a:spcPct val="80000"/>
              </a:lnSpc>
              <a:buFontTx/>
              <a:buNone/>
              <a:defRPr/>
            </a:pPr>
            <a:r>
              <a:rPr lang="en-GB" altLang="en-US" sz="2000" b="1" dirty="0" smtClean="0"/>
              <a:t>            </a:t>
            </a:r>
          </a:p>
          <a:p>
            <a:pPr marL="0" indent="0" eaLnBrk="1" hangingPunct="1">
              <a:lnSpc>
                <a:spcPct val="80000"/>
              </a:lnSpc>
              <a:buFontTx/>
              <a:buNone/>
              <a:defRPr/>
            </a:pPr>
            <a:endParaRPr lang="en-GB" altLang="en-US" sz="2000" b="1" dirty="0" smtClean="0"/>
          </a:p>
          <a:p>
            <a:pPr marL="0" indent="0" eaLnBrk="1" hangingPunct="1">
              <a:lnSpc>
                <a:spcPct val="80000"/>
              </a:lnSpc>
              <a:buFontTx/>
              <a:buNone/>
              <a:defRPr/>
            </a:pPr>
            <a:r>
              <a:rPr lang="en-GB" altLang="en-US" sz="2000" b="1" dirty="0" smtClean="0"/>
              <a:t>                             the website and download the Free App.</a:t>
            </a:r>
          </a:p>
          <a:p>
            <a:pPr marL="0" indent="0" eaLnBrk="1" hangingPunct="1">
              <a:lnSpc>
                <a:spcPct val="80000"/>
              </a:lnSpc>
              <a:buFontTx/>
              <a:buNone/>
              <a:defRPr/>
            </a:pPr>
            <a:endParaRPr lang="en-GB" altLang="en-US" sz="2000" b="1" dirty="0"/>
          </a:p>
          <a:p>
            <a:pPr marL="0" indent="0" eaLnBrk="1" hangingPunct="1">
              <a:lnSpc>
                <a:spcPct val="80000"/>
              </a:lnSpc>
              <a:buFontTx/>
              <a:buNone/>
              <a:defRPr/>
            </a:pPr>
            <a:endParaRPr lang="en-GB" altLang="en-US" sz="2000" b="1" dirty="0" smtClean="0"/>
          </a:p>
          <a:p>
            <a:pPr marL="0" indent="0" eaLnBrk="1" hangingPunct="1">
              <a:lnSpc>
                <a:spcPct val="80000"/>
              </a:lnSpc>
              <a:buFontTx/>
              <a:buNone/>
              <a:defRPr/>
            </a:pPr>
            <a:endParaRPr lang="en-GB" altLang="en-US" sz="2000" b="1" dirty="0"/>
          </a:p>
          <a:p>
            <a:pPr marL="0" indent="0" eaLnBrk="1" hangingPunct="1">
              <a:lnSpc>
                <a:spcPct val="80000"/>
              </a:lnSpc>
              <a:buFontTx/>
              <a:buNone/>
              <a:defRPr/>
            </a:pPr>
            <a:endParaRPr lang="en-GB" altLang="en-US" sz="2000" b="1" dirty="0" smtClean="0"/>
          </a:p>
          <a:p>
            <a:pPr marL="0" indent="0" eaLnBrk="1" hangingPunct="1">
              <a:lnSpc>
                <a:spcPct val="80000"/>
              </a:lnSpc>
              <a:buFontTx/>
              <a:buNone/>
              <a:defRPr/>
            </a:pPr>
            <a:endParaRPr lang="en-GB" altLang="en-US" sz="2000" b="1" dirty="0"/>
          </a:p>
          <a:p>
            <a:pPr marL="0" indent="0" eaLnBrk="1" hangingPunct="1">
              <a:lnSpc>
                <a:spcPct val="80000"/>
              </a:lnSpc>
              <a:buFontTx/>
              <a:buNone/>
              <a:defRPr/>
            </a:pPr>
            <a:endParaRPr lang="en-GB" altLang="en-US" sz="2000" b="1" dirty="0" smtClean="0"/>
          </a:p>
          <a:p>
            <a:pPr marL="0" indent="0" eaLnBrk="1" hangingPunct="1">
              <a:lnSpc>
                <a:spcPct val="80000"/>
              </a:lnSpc>
              <a:buFontTx/>
              <a:buNone/>
              <a:defRPr/>
            </a:pPr>
            <a:endParaRPr lang="en-GB" altLang="en-US" sz="2000" b="1" dirty="0" smtClean="0"/>
          </a:p>
          <a:p>
            <a:pPr marL="0" indent="0" algn="ctr" eaLnBrk="1" hangingPunct="1">
              <a:lnSpc>
                <a:spcPct val="80000"/>
              </a:lnSpc>
              <a:buFontTx/>
              <a:buNone/>
              <a:defRPr/>
            </a:pPr>
            <a:r>
              <a:rPr lang="en-GB" altLang="en-US" sz="2000" b="1" dirty="0" smtClean="0"/>
              <a:t>                  Follow us on Twitter  </a:t>
            </a:r>
            <a:r>
              <a:rPr lang="en-GB" altLang="en-US" sz="4000" b="1" dirty="0" smtClean="0">
                <a:solidFill>
                  <a:srgbClr val="0070C0"/>
                </a:solidFill>
              </a:rPr>
              <a:t>@ysgolrhiwabon </a:t>
            </a:r>
            <a:r>
              <a:rPr lang="en-GB" altLang="en-US" sz="2000" b="1" dirty="0" smtClean="0">
                <a:solidFill>
                  <a:srgbClr val="0070C0"/>
                </a:solidFill>
              </a:rPr>
              <a:t>                                                                         </a:t>
            </a:r>
            <a:endParaRPr lang="en-GB" altLang="en-US" sz="3600" b="1" u="sng" dirty="0">
              <a:solidFill>
                <a:srgbClr val="0070C0"/>
              </a:solidFill>
            </a:endParaRPr>
          </a:p>
        </p:txBody>
      </p:sp>
      <p:pic>
        <p:nvPicPr>
          <p:cNvPr id="1229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5516563"/>
            <a:ext cx="14859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420938"/>
            <a:ext cx="1150937" cy="240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938" y="3370263"/>
            <a:ext cx="6310312"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p:cNvGraphicFramePr>
            <a:graphicFrameLocks noChangeAspect="1"/>
          </p:cNvGraphicFramePr>
          <p:nvPr/>
        </p:nvGraphicFramePr>
        <p:xfrm>
          <a:off x="107950" y="115888"/>
          <a:ext cx="4675188" cy="6553200"/>
        </p:xfrm>
        <a:graphic>
          <a:graphicData uri="http://schemas.openxmlformats.org/presentationml/2006/ole">
            <mc:AlternateContent xmlns:mc="http://schemas.openxmlformats.org/markup-compatibility/2006">
              <mc:Choice xmlns:v="urn:schemas-microsoft-com:vml" Requires="v">
                <p:oleObj spid="_x0000_s3078" name="Acrobat Document" r:id="rId3" imgW="4009873" imgH="5667355" progId="AcroExch.Document.DC">
                  <p:embed/>
                </p:oleObj>
              </mc:Choice>
              <mc:Fallback>
                <p:oleObj name="Acrobat Document" r:id="rId3" imgW="4009873" imgH="5667355" progId="AcroExch.Document.DC">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46751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5" name="Object 6"/>
          <p:cNvGraphicFramePr>
            <a:graphicFrameLocks noChangeAspect="1"/>
          </p:cNvGraphicFramePr>
          <p:nvPr/>
        </p:nvGraphicFramePr>
        <p:xfrm>
          <a:off x="4932363" y="115888"/>
          <a:ext cx="4103687" cy="6604000"/>
        </p:xfrm>
        <a:graphic>
          <a:graphicData uri="http://schemas.openxmlformats.org/presentationml/2006/ole">
            <mc:AlternateContent xmlns:mc="http://schemas.openxmlformats.org/markup-compatibility/2006">
              <mc:Choice xmlns:v="urn:schemas-microsoft-com:vml" Requires="v">
                <p:oleObj spid="_x0000_s3079" name="Acrobat Document" r:id="rId5" imgW="4009873" imgH="5667355" progId="AcroExch.Document.DC">
                  <p:embed/>
                </p:oleObj>
              </mc:Choice>
              <mc:Fallback>
                <p:oleObj name="Acrobat Document" r:id="rId5" imgW="4009873" imgH="5667355" progId="AcroExch.Document.DC">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15888"/>
                        <a:ext cx="4103687"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TextBox 7"/>
          <p:cNvSpPr txBox="1">
            <a:spLocks noChangeArrowheads="1"/>
          </p:cNvSpPr>
          <p:nvPr/>
        </p:nvSpPr>
        <p:spPr bwMode="auto">
          <a:xfrm>
            <a:off x="4067175" y="4048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77" name="TextBox 8"/>
          <p:cNvSpPr txBox="1">
            <a:spLocks noChangeArrowheads="1"/>
          </p:cNvSpPr>
          <p:nvPr/>
        </p:nvSpPr>
        <p:spPr bwMode="auto">
          <a:xfrm>
            <a:off x="3276600" y="0"/>
            <a:ext cx="20161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3600" b="1" u="sng"/>
              <a:t>School Uniform supplier</a:t>
            </a:r>
          </a:p>
        </p:txBody>
      </p:sp>
    </p:spTree>
  </p:cSld>
  <p:clrMapOvr>
    <a:masterClrMapping/>
  </p:clrMapOvr>
  <p:transition spd="slow" advClick="0" advTm="1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403350" y="1243013"/>
            <a:ext cx="7572375" cy="5614987"/>
          </a:xfrm>
        </p:spPr>
        <p:txBody>
          <a:bodyPr/>
          <a:lstStyle/>
          <a:p>
            <a:pPr algn="ctr" eaLnBrk="1" hangingPunct="1">
              <a:lnSpc>
                <a:spcPct val="80000"/>
              </a:lnSpc>
              <a:buFontTx/>
              <a:buNone/>
            </a:pPr>
            <a:r>
              <a:rPr lang="en-GB" altLang="en-US" sz="2000" smtClean="0"/>
              <a:t> </a:t>
            </a:r>
          </a:p>
          <a:p>
            <a:pPr eaLnBrk="1" hangingPunct="1">
              <a:lnSpc>
                <a:spcPct val="80000"/>
              </a:lnSpc>
            </a:pPr>
            <a:endParaRPr lang="en-GB" altLang="en-US" sz="2000" smtClean="0"/>
          </a:p>
        </p:txBody>
      </p:sp>
      <p:pic>
        <p:nvPicPr>
          <p:cNvPr id="409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243013"/>
            <a:ext cx="2735262"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1412875"/>
            <a:ext cx="29241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79388" y="1268413"/>
            <a:ext cx="8880475" cy="5473700"/>
          </a:xfrm>
        </p:spPr>
        <p:txBody>
          <a:bodyPr/>
          <a:lstStyle/>
          <a:p>
            <a:pPr>
              <a:defRPr/>
            </a:pPr>
            <a:r>
              <a:rPr lang="en-GB" sz="1050" b="1" u="sng" dirty="0" smtClean="0"/>
              <a:t>Uniform </a:t>
            </a:r>
            <a:r>
              <a:rPr lang="en-GB" sz="1050" b="1" u="sng" dirty="0"/>
              <a:t>requirements</a:t>
            </a:r>
            <a:endParaRPr lang="en-GB" sz="1050" dirty="0"/>
          </a:p>
          <a:p>
            <a:pPr>
              <a:defRPr/>
            </a:pPr>
            <a:r>
              <a:rPr lang="en-GB" sz="1050" dirty="0"/>
              <a:t>Blazer with school badge</a:t>
            </a:r>
          </a:p>
          <a:p>
            <a:pPr>
              <a:defRPr/>
            </a:pPr>
            <a:r>
              <a:rPr lang="en-GB" sz="1050" dirty="0"/>
              <a:t>School tie (clip on)</a:t>
            </a:r>
          </a:p>
          <a:p>
            <a:pPr>
              <a:defRPr/>
            </a:pPr>
            <a:r>
              <a:rPr lang="en-GB" sz="1050" dirty="0"/>
              <a:t>Formal white shirt with collar</a:t>
            </a:r>
          </a:p>
          <a:p>
            <a:pPr>
              <a:defRPr/>
            </a:pPr>
            <a:r>
              <a:rPr lang="en-GB" sz="1050" dirty="0"/>
              <a:t>Optional plain black V-neck jumper (no logos etc. to be an option during winter months at the discretion of the Headteacher)</a:t>
            </a:r>
          </a:p>
          <a:p>
            <a:pPr>
              <a:defRPr/>
            </a:pPr>
            <a:r>
              <a:rPr lang="en-GB" sz="1050" dirty="0"/>
              <a:t>Black tailored, business style trousers</a:t>
            </a:r>
          </a:p>
          <a:p>
            <a:pPr>
              <a:defRPr/>
            </a:pPr>
            <a:r>
              <a:rPr lang="en-GB" sz="1050" dirty="0"/>
              <a:t>Black knee length skirt (optional for girls)</a:t>
            </a:r>
          </a:p>
          <a:p>
            <a:pPr>
              <a:defRPr/>
            </a:pPr>
            <a:r>
              <a:rPr lang="en-GB" sz="1050" dirty="0"/>
              <a:t>Plain black or grey socks (or tights for girls)</a:t>
            </a:r>
          </a:p>
          <a:p>
            <a:pPr>
              <a:defRPr/>
            </a:pPr>
            <a:r>
              <a:rPr lang="en-GB" sz="1050" dirty="0"/>
              <a:t>Formal, business style plain black </a:t>
            </a:r>
            <a:r>
              <a:rPr lang="en-GB" sz="1050" dirty="0" smtClean="0"/>
              <a:t>shoes</a:t>
            </a:r>
          </a:p>
          <a:p>
            <a:pPr>
              <a:defRPr/>
            </a:pPr>
            <a:endParaRPr lang="en-GB" sz="1050" dirty="0"/>
          </a:p>
          <a:p>
            <a:pPr>
              <a:defRPr/>
            </a:pPr>
            <a:r>
              <a:rPr lang="en-GB" sz="1050" b="1" u="sng" dirty="0"/>
              <a:t>PE Kit</a:t>
            </a:r>
            <a:endParaRPr lang="en-GB" sz="1050" dirty="0"/>
          </a:p>
          <a:p>
            <a:pPr>
              <a:defRPr/>
            </a:pPr>
            <a:r>
              <a:rPr lang="en-GB" sz="1050" dirty="0"/>
              <a:t>Students are expected to possess the necessary and appropriate kit for Physical Education and Games</a:t>
            </a:r>
            <a:r>
              <a:rPr lang="en-GB" sz="1050" dirty="0" smtClean="0"/>
              <a:t>.</a:t>
            </a:r>
          </a:p>
          <a:p>
            <a:pPr>
              <a:defRPr/>
            </a:pPr>
            <a:endParaRPr lang="en-GB" sz="1050" dirty="0" smtClean="0"/>
          </a:p>
          <a:p>
            <a:pPr marL="0" indent="0">
              <a:buFontTx/>
              <a:buNone/>
              <a:defRPr/>
            </a:pPr>
            <a:r>
              <a:rPr lang="en-GB" sz="1050" b="1" u="sng" dirty="0" smtClean="0"/>
              <a:t>Boys</a:t>
            </a:r>
            <a:endParaRPr lang="en-GB" sz="1050" dirty="0"/>
          </a:p>
          <a:p>
            <a:pPr>
              <a:defRPr/>
            </a:pPr>
            <a:r>
              <a:rPr lang="en-GB" sz="1050" dirty="0"/>
              <a:t>Ysgol Rhiwabon Logo T-shirt or plain black </a:t>
            </a:r>
            <a:r>
              <a:rPr lang="en-GB" sz="1050" dirty="0" smtClean="0"/>
              <a:t>T-shirt</a:t>
            </a:r>
          </a:p>
          <a:p>
            <a:pPr>
              <a:defRPr/>
            </a:pPr>
            <a:r>
              <a:rPr lang="en-GB" sz="1050" dirty="0"/>
              <a:t>Black shorts / sports leggings / </a:t>
            </a:r>
            <a:r>
              <a:rPr lang="en-GB" sz="1050" dirty="0" smtClean="0"/>
              <a:t>joggers</a:t>
            </a:r>
          </a:p>
          <a:p>
            <a:pPr>
              <a:defRPr/>
            </a:pPr>
            <a:r>
              <a:rPr lang="en-GB" sz="1050" dirty="0"/>
              <a:t>Red football </a:t>
            </a:r>
            <a:r>
              <a:rPr lang="en-GB" sz="1050" dirty="0" smtClean="0"/>
              <a:t>socks</a:t>
            </a:r>
          </a:p>
          <a:p>
            <a:pPr>
              <a:defRPr/>
            </a:pPr>
            <a:r>
              <a:rPr lang="en-GB" sz="1050" dirty="0"/>
              <a:t>Football boots</a:t>
            </a:r>
          </a:p>
          <a:p>
            <a:pPr>
              <a:defRPr/>
            </a:pPr>
            <a:r>
              <a:rPr lang="en-GB" sz="1050" dirty="0" smtClean="0"/>
              <a:t>Black </a:t>
            </a:r>
            <a:r>
              <a:rPr lang="en-GB" sz="1050" dirty="0"/>
              <a:t>tracksuit for winter		     	</a:t>
            </a:r>
          </a:p>
          <a:p>
            <a:pPr>
              <a:defRPr/>
            </a:pPr>
            <a:r>
              <a:rPr lang="en-GB" sz="1050" dirty="0" smtClean="0"/>
              <a:t>Trainers</a:t>
            </a:r>
          </a:p>
          <a:p>
            <a:pPr marL="0" indent="0">
              <a:buFontTx/>
              <a:buNone/>
              <a:defRPr/>
            </a:pPr>
            <a:endParaRPr lang="en-GB" sz="1050" dirty="0"/>
          </a:p>
          <a:p>
            <a:pPr marL="0" indent="0">
              <a:buFontTx/>
              <a:buNone/>
              <a:defRPr/>
            </a:pPr>
            <a:r>
              <a:rPr lang="en-GB" sz="1050" b="1" u="sng" dirty="0"/>
              <a:t>Girls</a:t>
            </a:r>
            <a:endParaRPr lang="en-GB" sz="1050" dirty="0"/>
          </a:p>
          <a:p>
            <a:pPr>
              <a:defRPr/>
            </a:pPr>
            <a:r>
              <a:rPr lang="en-GB" sz="1050" dirty="0"/>
              <a:t>Plain black or Ysgol Rhiwabon Logo </a:t>
            </a:r>
            <a:r>
              <a:rPr lang="en-GB" sz="1050" dirty="0" smtClean="0"/>
              <a:t>T-shirt</a:t>
            </a:r>
          </a:p>
          <a:p>
            <a:pPr>
              <a:defRPr/>
            </a:pPr>
            <a:r>
              <a:rPr lang="en-GB" sz="1050" dirty="0"/>
              <a:t>Black shorts / sports leggings / </a:t>
            </a:r>
            <a:r>
              <a:rPr lang="en-GB" sz="1050" dirty="0" smtClean="0"/>
              <a:t>joggers</a:t>
            </a:r>
          </a:p>
          <a:p>
            <a:pPr>
              <a:defRPr/>
            </a:pPr>
            <a:r>
              <a:rPr lang="en-GB" sz="1050" dirty="0"/>
              <a:t>White </a:t>
            </a:r>
            <a:r>
              <a:rPr lang="en-GB" sz="1050" dirty="0" smtClean="0"/>
              <a:t>socks</a:t>
            </a:r>
          </a:p>
          <a:p>
            <a:pPr>
              <a:defRPr/>
            </a:pPr>
            <a:r>
              <a:rPr lang="en-GB" sz="1050"/>
              <a:t>Black tracksuit </a:t>
            </a:r>
            <a:r>
              <a:rPr lang="en-GB" sz="1050" dirty="0"/>
              <a:t>		            </a:t>
            </a:r>
          </a:p>
          <a:p>
            <a:pPr>
              <a:defRPr/>
            </a:pPr>
            <a:r>
              <a:rPr lang="en-GB" sz="1050" dirty="0"/>
              <a:t>Trainers 	</a:t>
            </a:r>
            <a:endParaRPr lang="en-GB" altLang="en-US" sz="1050" dirty="0" smtClean="0"/>
          </a:p>
        </p:txBody>
      </p:sp>
      <p:pic>
        <p:nvPicPr>
          <p:cNvPr id="512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79388" y="1341438"/>
            <a:ext cx="8797925" cy="5327650"/>
          </a:xfrm>
        </p:spPr>
        <p:txBody>
          <a:bodyPr/>
          <a:lstStyle/>
          <a:p>
            <a:pPr marL="0" indent="0">
              <a:buFontTx/>
              <a:buNone/>
            </a:pPr>
            <a:r>
              <a:rPr lang="en-GB" altLang="en-US" sz="1600" b="1" u="sng" smtClean="0"/>
              <a:t>GENERAL APPEARANCE </a:t>
            </a:r>
            <a:endParaRPr lang="en-GB" altLang="en-US" sz="1600" smtClean="0"/>
          </a:p>
          <a:p>
            <a:pPr marL="0" indent="0">
              <a:buFontTx/>
              <a:buNone/>
            </a:pPr>
            <a:r>
              <a:rPr lang="en-GB" altLang="en-US" sz="1600" b="1" smtClean="0"/>
              <a:t> </a:t>
            </a:r>
            <a:endParaRPr lang="en-GB" altLang="en-US" sz="1600" smtClean="0"/>
          </a:p>
          <a:p>
            <a:pPr marL="0" indent="0">
              <a:buFontTx/>
              <a:buNone/>
            </a:pPr>
            <a:r>
              <a:rPr lang="en-GB" altLang="en-US" sz="1600" smtClean="0"/>
              <a:t>Like any reasonable organisation we allow no extremes of appearance at Ysgol Rhiwabon.  </a:t>
            </a:r>
          </a:p>
          <a:p>
            <a:pPr marL="0" indent="0">
              <a:buFontTx/>
              <a:buNone/>
            </a:pPr>
            <a:r>
              <a:rPr lang="en-GB" altLang="en-US" sz="1600" smtClean="0"/>
              <a:t>Jewellery is limited to a watch, </a:t>
            </a:r>
            <a:r>
              <a:rPr lang="en-GB" altLang="en-US" sz="1600" b="1" u="sng" smtClean="0"/>
              <a:t>one</a:t>
            </a:r>
            <a:r>
              <a:rPr lang="en-GB" altLang="en-US" sz="1600" smtClean="0"/>
              <a:t> plain ring and </a:t>
            </a:r>
            <a:r>
              <a:rPr lang="en-GB" altLang="en-US" sz="1600" b="1" smtClean="0"/>
              <a:t>one</a:t>
            </a:r>
            <a:r>
              <a:rPr lang="en-GB" altLang="en-US" sz="1600" smtClean="0"/>
              <a:t> pair of plain gold or silver studs in pierced ears.  </a:t>
            </a:r>
            <a:r>
              <a:rPr lang="en-GB" altLang="en-US" sz="1600" b="1" smtClean="0"/>
              <a:t>No other facial piercings are allowed.</a:t>
            </a:r>
            <a:r>
              <a:rPr lang="en-GB" altLang="en-US" sz="1600" smtClean="0"/>
              <a:t>  </a:t>
            </a:r>
          </a:p>
          <a:p>
            <a:pPr marL="0" indent="0">
              <a:buFontTx/>
              <a:buNone/>
            </a:pPr>
            <a:endParaRPr lang="en-GB" altLang="en-US" sz="1600" smtClean="0"/>
          </a:p>
          <a:p>
            <a:pPr marL="0" indent="0">
              <a:buFontTx/>
              <a:buNone/>
            </a:pPr>
            <a:r>
              <a:rPr lang="en-GB" altLang="en-US" sz="1600" smtClean="0"/>
              <a:t>Similarly, we do not permit extreme hairstyles. Whilst we are aware that fashions change, and that yesterday's extreme is tomorrow's normal hairstyle, it should be noted that unnatural colours, 'tram lines' cut into hair, and similar marks or cuts made with hair trimmers, shaved heads or long Mohicans and stripes or bands of colour are considered an extreme of hairstyle unsuitable for school. </a:t>
            </a:r>
          </a:p>
          <a:p>
            <a:pPr marL="0" indent="0">
              <a:buFontTx/>
              <a:buNone/>
            </a:pPr>
            <a:endParaRPr lang="en-GB" altLang="en-US" sz="1600" smtClean="0"/>
          </a:p>
          <a:p>
            <a:pPr marL="0" indent="0">
              <a:buFontTx/>
              <a:buNone/>
            </a:pPr>
            <a:r>
              <a:rPr lang="en-GB" altLang="en-US" sz="1600" smtClean="0"/>
              <a:t>Excessive make-up (including coloured nail varnish) is also considered unsuitable for school. </a:t>
            </a:r>
          </a:p>
          <a:p>
            <a:pPr marL="0" indent="0">
              <a:buFontTx/>
              <a:buNone/>
            </a:pPr>
            <a:r>
              <a:rPr lang="en-GB" altLang="en-US" sz="1600" smtClean="0"/>
              <a:t> </a:t>
            </a:r>
          </a:p>
          <a:p>
            <a:pPr marL="0" indent="0">
              <a:buFontTx/>
              <a:buNone/>
            </a:pPr>
            <a:r>
              <a:rPr lang="en-GB" altLang="en-US" sz="1600" smtClean="0"/>
              <a:t>Uniform and general appearance will be monitored by staff and in the case of any potential conflict the school Leadership team will be the final arbiter.  </a:t>
            </a:r>
          </a:p>
          <a:p>
            <a:pPr marL="0" indent="0">
              <a:buFontTx/>
              <a:buNone/>
            </a:pPr>
            <a:r>
              <a:rPr lang="en-GB" altLang="en-US" sz="1600" smtClean="0"/>
              <a:t> </a:t>
            </a:r>
          </a:p>
        </p:txBody>
      </p:sp>
      <p:pic>
        <p:nvPicPr>
          <p:cNvPr id="614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23850" y="1341438"/>
            <a:ext cx="8569325" cy="5040312"/>
          </a:xfrm>
        </p:spPr>
        <p:txBody>
          <a:bodyPr/>
          <a:lstStyle/>
          <a:p>
            <a:pPr algn="ctr" eaLnBrk="1" hangingPunct="1">
              <a:lnSpc>
                <a:spcPct val="80000"/>
              </a:lnSpc>
              <a:buFontTx/>
              <a:buNone/>
            </a:pPr>
            <a:r>
              <a:rPr lang="en-GB" altLang="en-US" sz="2000" smtClean="0"/>
              <a:t> </a:t>
            </a:r>
          </a:p>
          <a:p>
            <a:pPr eaLnBrk="1" hangingPunct="1">
              <a:lnSpc>
                <a:spcPct val="80000"/>
              </a:lnSpc>
            </a:pPr>
            <a:endParaRPr lang="en-GB" altLang="en-US" sz="2000" smtClean="0"/>
          </a:p>
        </p:txBody>
      </p:sp>
      <p:pic>
        <p:nvPicPr>
          <p:cNvPr id="717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88804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 name="Rectangle 5"/>
          <p:cNvSpPr/>
          <p:nvPr/>
        </p:nvSpPr>
        <p:spPr>
          <a:xfrm>
            <a:off x="971600" y="1772816"/>
            <a:ext cx="7200800" cy="4247317"/>
          </a:xfrm>
          <a:prstGeom prst="rect">
            <a:avLst/>
          </a:prstGeom>
          <a:noFill/>
        </p:spPr>
        <p:txBody>
          <a:bodyPr>
            <a:spAutoFit/>
          </a:bodyPr>
          <a:lstStyle/>
          <a:p>
            <a:pPr algn="ctr">
              <a:defRPr/>
            </a:pPr>
            <a: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Ysgol Rhiwabon</a:t>
            </a:r>
            <a:b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School Council </a:t>
            </a:r>
            <a:b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Rules </a:t>
            </a:r>
            <a:b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for </a:t>
            </a:r>
            <a:b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School Blazers</a:t>
            </a:r>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9538"/>
            <a:ext cx="87852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1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27088" y="908050"/>
            <a:ext cx="7859712" cy="217488"/>
          </a:xfrm>
        </p:spPr>
        <p:txBody>
          <a:bodyPr/>
          <a:lstStyle/>
          <a:p>
            <a:pPr algn="l" eaLnBrk="1" hangingPunct="1"/>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z="2800" b="1" smtClean="0"/>
              <a:t> </a:t>
            </a:r>
            <a:br>
              <a:rPr lang="en-GB" altLang="en-US" sz="2800" b="1"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endParaRPr lang="en-GB" altLang="en-US" sz="4000" b="1" u="sng" smtClean="0">
              <a:solidFill>
                <a:schemeClr val="accent2"/>
              </a:solidFill>
            </a:endParaRPr>
          </a:p>
        </p:txBody>
      </p:sp>
      <p:pic>
        <p:nvPicPr>
          <p:cNvPr id="92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82804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23850" y="1341438"/>
            <a:ext cx="8569325" cy="5040312"/>
          </a:xfrm>
        </p:spPr>
        <p:txBody>
          <a:bodyPr/>
          <a:lstStyle/>
          <a:p>
            <a:pPr algn="ctr" eaLnBrk="1" hangingPunct="1">
              <a:lnSpc>
                <a:spcPct val="80000"/>
              </a:lnSpc>
              <a:buFontTx/>
              <a:buNone/>
            </a:pPr>
            <a:r>
              <a:rPr lang="en-GB" altLang="en-US" sz="2000" smtClean="0"/>
              <a:t> </a:t>
            </a:r>
          </a:p>
          <a:p>
            <a:pPr eaLnBrk="1" hangingPunct="1">
              <a:lnSpc>
                <a:spcPct val="80000"/>
              </a:lnSpc>
            </a:pPr>
            <a:endParaRPr lang="en-GB" altLang="en-US" sz="2000" smtClean="0"/>
          </a:p>
        </p:txBody>
      </p:sp>
      <p:pic>
        <p:nvPicPr>
          <p:cNvPr id="1024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66688"/>
            <a:ext cx="88804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06500"/>
            <a:ext cx="7632700" cy="552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387</Words>
  <Application>Microsoft Office PowerPoint</Application>
  <PresentationFormat>On-screen Show (4:3)</PresentationFormat>
  <Paragraphs>76</Paragraphs>
  <Slides>11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Arial</vt:lpstr>
      <vt:lpstr>Calibri</vt:lpstr>
      <vt:lpstr>Default Design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WCBC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christopher.bailey692@btinternet.com</cp:lastModifiedBy>
  <cp:revision>28</cp:revision>
  <cp:lastPrinted>2019-06-11T12:21:55Z</cp:lastPrinted>
  <dcterms:created xsi:type="dcterms:W3CDTF">2017-03-11T18:36:51Z</dcterms:created>
  <dcterms:modified xsi:type="dcterms:W3CDTF">2024-05-24T16:29:59Z</dcterms:modified>
</cp:coreProperties>
</file>